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Sora Semi Bold" charset="0"/>
      <p:regular r:id="rId13"/>
    </p:embeddedFont>
    <p:embeddedFont>
      <p:font typeface="Constantia" pitchFamily="18" charset="0"/>
      <p:regular r:id="rId14"/>
      <p:bold r:id="rId15"/>
      <p:italic r:id="rId16"/>
      <p:boldItalic r:id="rId17"/>
    </p:embeddedFont>
    <p:embeddedFont>
      <p:font typeface="Sora Light" charset="0"/>
      <p:regular r:id="rId18"/>
    </p:embeddedFont>
    <p:embeddedFont>
      <p:font typeface="Consolas" pitchFamily="49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-584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31520" y="4439765"/>
            <a:ext cx="13289280" cy="1371600"/>
          </a:xfrm>
        </p:spPr>
        <p:txBody>
          <a:bodyPr>
            <a:noAutofit/>
          </a:bodyPr>
          <a:lstStyle>
            <a:lvl1pPr marL="0" indent="0" algn="ctr">
              <a:buNone/>
              <a:defRPr sz="3100" spc="143" baseline="0"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731520" y="1720478"/>
            <a:ext cx="13289280" cy="237744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69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41802" y="4260151"/>
            <a:ext cx="4754880" cy="1906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33718" y="4260151"/>
            <a:ext cx="4754880" cy="1906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264557" y="4231562"/>
            <a:ext cx="73152" cy="54864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31520" y="1828800"/>
            <a:ext cx="13167360" cy="5486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206240"/>
            <a:ext cx="12679680" cy="16459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69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5950637"/>
            <a:ext cx="12679680" cy="1181683"/>
          </a:xfrm>
        </p:spPr>
        <p:txBody>
          <a:bodyPr anchor="t"/>
          <a:lstStyle>
            <a:lvl1pPr marL="0" indent="0">
              <a:buNone/>
              <a:defRPr sz="2900" spc="143" baseline="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97280" y="5900391"/>
            <a:ext cx="12679680" cy="516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731520" y="1828800"/>
            <a:ext cx="6495898" cy="5486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7437120" y="1828800"/>
            <a:ext cx="6495898" cy="5486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679512"/>
            <a:ext cx="6464301" cy="9144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30622" tIns="65311" rIns="130622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700" b="1">
                <a:solidFill>
                  <a:schemeClr val="tx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731520" y="2642275"/>
            <a:ext cx="6461760" cy="469635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7439661" y="2642275"/>
            <a:ext cx="6461760" cy="469635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86538"/>
            <a:ext cx="13167360" cy="1371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7437120" y="1679512"/>
            <a:ext cx="6464301" cy="9144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30622" tIns="65311" rIns="130622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700" b="1" baseline="0">
                <a:solidFill>
                  <a:schemeClr val="tx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00712" y="2616263"/>
            <a:ext cx="5998464" cy="1906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607808" y="2616263"/>
            <a:ext cx="5998464" cy="1906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731520" y="548640"/>
            <a:ext cx="9997440" cy="6858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850880" y="1920240"/>
            <a:ext cx="3174797" cy="4480560"/>
          </a:xfrm>
        </p:spPr>
        <p:txBody>
          <a:bodyPr tIns="65311" bIns="65311" anchor="t" anchorCtr="0"/>
          <a:lstStyle>
            <a:lvl1pPr marL="0" indent="0">
              <a:lnSpc>
                <a:spcPct val="125000"/>
              </a:lnSpc>
              <a:spcAft>
                <a:spcPts val="1429"/>
              </a:spcAft>
              <a:buNone/>
              <a:defRPr sz="2300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10850880" y="548640"/>
            <a:ext cx="3169920" cy="1280160"/>
          </a:xfrm>
        </p:spPr>
        <p:txBody>
          <a:bodyPr lIns="130622" tIns="130622" anchor="b" anchorCtr="0"/>
          <a:lstStyle>
            <a:lvl1pPr algn="l">
              <a:buNone/>
              <a:defRPr sz="2600" b="1" spc="-71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40" y="548640"/>
            <a:ext cx="3291840" cy="1280160"/>
          </a:xfrm>
        </p:spPr>
        <p:txBody>
          <a:bodyPr lIns="130622" tIns="130622" anchor="b" anchorCtr="0"/>
          <a:lstStyle>
            <a:lvl1pPr algn="l">
              <a:buNone/>
              <a:defRPr sz="2600" b="1" spc="-71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31520" y="548640"/>
            <a:ext cx="9631680" cy="667512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46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07040" y="1920240"/>
            <a:ext cx="3291840" cy="530352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429"/>
              </a:spcAft>
              <a:buFontTx/>
              <a:buNone/>
              <a:defRPr sz="2300" b="0">
                <a:solidFill>
                  <a:schemeClr val="tx2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31520" y="1737360"/>
            <a:ext cx="13167360" cy="5614036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9265920" y="7444400"/>
            <a:ext cx="4145280" cy="460858"/>
          </a:xfrm>
          <a:prstGeom prst="rect">
            <a:avLst/>
          </a:prstGeom>
        </p:spPr>
        <p:txBody>
          <a:bodyPr vert="horz" lIns="130622" tIns="65311" rIns="130622" bIns="65311" anchor="ctr" anchorCtr="0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2/13/2026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3413760" y="7444400"/>
            <a:ext cx="5730240" cy="460858"/>
          </a:xfrm>
          <a:prstGeom prst="rect">
            <a:avLst/>
          </a:prstGeom>
        </p:spPr>
        <p:txBody>
          <a:bodyPr vert="horz" lIns="130622" tIns="65311" rIns="130622" bIns="65311" anchor="ctr" anchorCtr="0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3456920" y="7417837"/>
            <a:ext cx="975360" cy="54864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2300" baseline="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1520" y="182880"/>
            <a:ext cx="13167360" cy="1463040"/>
          </a:xfrm>
          <a:prstGeom prst="rect">
            <a:avLst/>
          </a:prstGeom>
          <a:ln w="6350" cap="rnd">
            <a:noFill/>
          </a:ln>
        </p:spPr>
        <p:txBody>
          <a:bodyPr vert="horz" lIns="130622" tIns="65311" rIns="130622" bIns="65311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6000" b="0" kern="1200" spc="-143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ts val="857"/>
        </a:spcBef>
        <a:buClr>
          <a:schemeClr val="accent2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91866" algn="l" rtl="0" eaLnBrk="1" latinLnBrk="0" hangingPunct="1">
        <a:spcBef>
          <a:spcPts val="429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3400" kern="1200">
          <a:solidFill>
            <a:schemeClr val="tx2"/>
          </a:solidFill>
          <a:latin typeface="+mn-lt"/>
          <a:ea typeface="+mn-ea"/>
          <a:cs typeface="+mn-cs"/>
        </a:defRPr>
      </a:lvl2pPr>
      <a:lvl3pPr marL="1436842" indent="-326555" algn="l" rtl="0" eaLnBrk="1" latinLnBrk="0" hangingPunct="1">
        <a:spcBef>
          <a:spcPts val="429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326555" algn="l" rtl="0" eaLnBrk="1" latinLnBrk="0" hangingPunct="1">
        <a:spcBef>
          <a:spcPts val="42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575" indent="-326555" algn="l" rtl="0" eaLnBrk="1" latinLnBrk="0" hangingPunct="1">
        <a:spcBef>
          <a:spcPts val="48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indent="-326555" algn="l" rtl="0" eaLnBrk="1" latinLnBrk="0" hangingPunct="1">
        <a:spcBef>
          <a:spcPts val="48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85" indent="-261244" algn="l" rtl="0" eaLnBrk="1" latinLnBrk="0" hangingPunct="1">
        <a:spcBef>
          <a:spcPts val="48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551" indent="-261244" algn="l" rtl="0" eaLnBrk="1" latinLnBrk="0" hangingPunct="1">
        <a:spcBef>
          <a:spcPts val="48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indent="-261244" algn="l" rtl="0" eaLnBrk="1" latinLnBrk="0" hangingPunct="1">
        <a:spcBef>
          <a:spcPts val="48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etbootstrap.com/docs/5.3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-5-6.svg"/><Relationship Id="rId5" Type="http://schemas.openxmlformats.org/officeDocument/2006/relationships/image" Target="../media/image-5-4.svg"/><Relationship Id="rId4" Type="http://schemas.openxmlformats.org/officeDocument/2006/relationships/image" Target="../media/image-5-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536508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Каскадные таблицы стилей (CSS) и Bootstrap: Быстрый старт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999553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Откройте для себя мощь CSS для стилизации веб-страниц и ускорьте разработку с помощью Bootstrap.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30548" y="1085374"/>
            <a:ext cx="3759756" cy="419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Итоги и рекомендации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1530548" y="1738789"/>
            <a:ext cx="11569303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— это не просто библиотека, а полноценный фреймворк, который значительно упрощает и ускоряет процесс веб-разработки.</a:t>
            </a:r>
            <a:endParaRPr lang="en-US" sz="12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48" y="2091571"/>
            <a:ext cx="796409" cy="79652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443996" y="2091571"/>
            <a:ext cx="2201347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Мощный Инструмент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2443996" y="2423755"/>
            <a:ext cx="10655856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позволяет быстро создавать адаптивные и кроссбраузерные сайты, экономя время и силы разработчиков.</a:t>
            </a:r>
            <a:endParaRPr lang="en-US" sz="12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548" y="3047286"/>
            <a:ext cx="796409" cy="93356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443996" y="3047286"/>
            <a:ext cx="3631287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Оптимальная Производительность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2443996" y="3379470"/>
            <a:ext cx="10655856" cy="44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Всегда используйте скомпилированные и минимизированные CSS и JS-файлы для обеспечения максимальной скорости загрузки страниц.</a:t>
            </a:r>
            <a:endParaRPr lang="en-US" sz="12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548" y="4140041"/>
            <a:ext cx="796409" cy="79652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443996" y="4140041"/>
            <a:ext cx="2095857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Гибкая Стилизация</a:t>
            </a:r>
            <a:endParaRPr lang="en-US" sz="1650" dirty="0"/>
          </a:p>
        </p:txBody>
      </p:sp>
      <p:sp>
        <p:nvSpPr>
          <p:cNvPr id="12" name="Text 7"/>
          <p:cNvSpPr/>
          <p:nvPr/>
        </p:nvSpPr>
        <p:spPr>
          <a:xfrm>
            <a:off x="2443996" y="4472226"/>
            <a:ext cx="10655856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Изучайте базовые и контекстные классы Bootstrap. Они дают вам полный контроль над внешним видом и поведением компонентов.</a:t>
            </a:r>
            <a:endParaRPr lang="en-US" sz="12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548" y="5095756"/>
            <a:ext cx="796409" cy="93356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443996" y="5095756"/>
            <a:ext cx="2095857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Практика — Ключ</a:t>
            </a:r>
            <a:endParaRPr lang="en-US" sz="1650" dirty="0"/>
          </a:p>
        </p:txBody>
      </p:sp>
      <p:sp>
        <p:nvSpPr>
          <p:cNvPr id="15" name="Text 9"/>
          <p:cNvSpPr/>
          <p:nvPr/>
        </p:nvSpPr>
        <p:spPr>
          <a:xfrm>
            <a:off x="2443996" y="5427940"/>
            <a:ext cx="10655856" cy="44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Лучший способ освоить Bootstrap — это активная практика: добавляйте таблицы, формы, навигационные панели и другие компоненты в свои проекты.</a:t>
            </a:r>
            <a:endParaRPr lang="en-US" sz="12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548" y="6188512"/>
            <a:ext cx="796409" cy="79652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2443996" y="6188512"/>
            <a:ext cx="2962989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Официальная Документация</a:t>
            </a:r>
            <a:endParaRPr lang="en-US" sz="1650" dirty="0"/>
          </a:p>
        </p:txBody>
      </p:sp>
      <p:sp>
        <p:nvSpPr>
          <p:cNvPr id="18" name="Text 11"/>
          <p:cNvSpPr/>
          <p:nvPr/>
        </p:nvSpPr>
        <p:spPr>
          <a:xfrm>
            <a:off x="2443996" y="6520696"/>
            <a:ext cx="10655856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Всегда обращайтесь к </a:t>
            </a:r>
            <a:r>
              <a:rPr lang="en-US" sz="1250" u="sng" dirty="0">
                <a:solidFill>
                  <a:srgbClr val="DA1B2E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официальной документации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получения актуальной информации и примеров использования.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70679" y="697230"/>
            <a:ext cx="906661" cy="345877"/>
          </a:xfrm>
          <a:prstGeom prst="roundRect">
            <a:avLst>
              <a:gd name="adj" fmla="val 18617"/>
            </a:avLst>
          </a:prstGeom>
          <a:solidFill>
            <a:srgbClr val="F9D2D6"/>
          </a:solidFill>
          <a:ln/>
        </p:spPr>
      </p:sp>
      <p:sp>
        <p:nvSpPr>
          <p:cNvPr id="3" name="Text 1"/>
          <p:cNvSpPr/>
          <p:nvPr/>
        </p:nvSpPr>
        <p:spPr>
          <a:xfrm>
            <a:off x="785574" y="754618"/>
            <a:ext cx="676870" cy="2311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ОСНОВЫ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70679" y="1110853"/>
            <a:ext cx="6594515" cy="504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Что такое CSS и зачем он нужен?</a:t>
            </a:r>
            <a:endParaRPr lang="en-US" sz="3150" dirty="0"/>
          </a:p>
        </p:txBody>
      </p:sp>
      <p:sp>
        <p:nvSpPr>
          <p:cNvPr id="5" name="Text 3"/>
          <p:cNvSpPr/>
          <p:nvPr/>
        </p:nvSpPr>
        <p:spPr>
          <a:xfrm>
            <a:off x="670679" y="2506504"/>
            <a:ext cx="4347329" cy="1733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CSS (Каскадные таблицы стилей) — это язык, который описывает внешний вид веб-страниц. Он позволяет контролировать цвета, шрифты, отступы, расположение элементов и многое другое, отделяя структуру документа (HTML) от его представления.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70679" y="4392811"/>
            <a:ext cx="4347329" cy="2022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Ключевая особенность CSS — его </a:t>
            </a:r>
            <a:r>
              <a:rPr lang="en-US" sz="15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каскадность</a:t>
            </a: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стили применяются по приоритету, наследуются от родительских элементов и могут быть переопределены для конкретных частей страницы. Это обеспечивает гибкость и порядок в управлении дизайном.</a:t>
            </a:r>
            <a:endParaRPr lang="en-US" sz="15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68" y="2060019"/>
            <a:ext cx="8474273" cy="4802029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47819" y="7220426"/>
            <a:ext cx="45720" cy="334685"/>
          </a:xfrm>
          <a:prstGeom prst="rect">
            <a:avLst/>
          </a:prstGeom>
          <a:solidFill>
            <a:srgbClr val="DA1B2E"/>
          </a:solidFill>
          <a:ln/>
        </p:spPr>
      </p:sp>
      <p:sp>
        <p:nvSpPr>
          <p:cNvPr id="9" name="Text 6"/>
          <p:cNvSpPr/>
          <p:nvPr/>
        </p:nvSpPr>
        <p:spPr>
          <a:xfrm>
            <a:off x="907971" y="7243286"/>
            <a:ext cx="13051750" cy="288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DA1B2E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Пример:</a:t>
            </a: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изменение цвета текста на синий и фона на светло-серый для всего сайта без правок в HTML.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49680" y="813554"/>
            <a:ext cx="1097161" cy="289203"/>
          </a:xfrm>
          <a:prstGeom prst="roundRect">
            <a:avLst>
              <a:gd name="adj" fmla="val 19405"/>
            </a:avLst>
          </a:prstGeom>
          <a:solidFill>
            <a:srgbClr val="F9D2D6"/>
          </a:solidFill>
          <a:ln/>
        </p:spPr>
      </p:sp>
      <p:sp>
        <p:nvSpPr>
          <p:cNvPr id="3" name="Text 1"/>
          <p:cNvSpPr/>
          <p:nvPr/>
        </p:nvSpPr>
        <p:spPr>
          <a:xfrm>
            <a:off x="1349812" y="863560"/>
            <a:ext cx="896898" cy="189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ТЕХНОЛОГИИ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1249680" y="1154192"/>
            <a:ext cx="9620607" cy="439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Скомпилированные CSS и JavaScript: что это и зачем?</a:t>
            </a:r>
            <a:endParaRPr lang="en-US" sz="2750" dirty="0"/>
          </a:p>
        </p:txBody>
      </p:sp>
      <p:sp>
        <p:nvSpPr>
          <p:cNvPr id="5" name="Text 3"/>
          <p:cNvSpPr/>
          <p:nvPr/>
        </p:nvSpPr>
        <p:spPr>
          <a:xfrm>
            <a:off x="1249680" y="1786771"/>
            <a:ext cx="12130921" cy="236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 современных веб-проектах для разработки часто используются инструменты, которые повышают эффективность и удобство написания кода.</a:t>
            </a:r>
            <a:endParaRPr lang="en-US" sz="13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2168128"/>
            <a:ext cx="3936325" cy="243280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249680" y="4729639"/>
            <a:ext cx="2246114" cy="274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Препроцессоры CSS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249680" y="5081468"/>
            <a:ext cx="3936325" cy="946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Такие как Sass и Less, позволяют писать CSS с переменными, вложенностью, функциями и миксинами, делая код более читаемым и поддерживаемым.</a:t>
            </a:r>
            <a:endParaRPr lang="en-US" sz="13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859" y="2168128"/>
            <a:ext cx="3936444" cy="243280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46859" y="4729639"/>
            <a:ext cx="2197537" cy="274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Сборщики проектов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5346859" y="5081468"/>
            <a:ext cx="3936444" cy="709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Webpack, Vite и другие объединяют все файлы (HTML, CSS, JS, изображения) в оптимизированный пакет для развертывания.</a:t>
            </a:r>
            <a:endParaRPr lang="en-US" sz="13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157" y="2168128"/>
            <a:ext cx="3936325" cy="243280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444157" y="4729639"/>
            <a:ext cx="3061811" cy="274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Компиляция и Оптимизация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9444157" y="5081468"/>
            <a:ext cx="3936325" cy="1419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Процесс компиляции преобразует исходный код (например, Sass) в стандартный CSS и минимизирует его (удаляет пробелы, комментарии), а также JavaScript, чтобы уменьшить размер файлов и ускорить их загрузку в браузере.</a:t>
            </a:r>
            <a:endParaRPr lang="en-US" sz="1300" dirty="0"/>
          </a:p>
        </p:txBody>
      </p:sp>
      <p:sp>
        <p:nvSpPr>
          <p:cNvPr id="15" name="Text 10"/>
          <p:cNvSpPr/>
          <p:nvPr/>
        </p:nvSpPr>
        <p:spPr>
          <a:xfrm>
            <a:off x="1500188" y="6790492"/>
            <a:ext cx="11880413" cy="480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поставляется в уже скомпилированном виде, что облегчает его интеграцию: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bootstrap.min.css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bootstrap.bundle.min.js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— это готовые к использованию, оптимизированные файлы.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1249680" y="6645712"/>
            <a:ext cx="22860" cy="770334"/>
          </a:xfrm>
          <a:prstGeom prst="rect">
            <a:avLst/>
          </a:prstGeom>
          <a:solidFill>
            <a:srgbClr val="DA1B2E"/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719507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Пример подключения Bootstrap через CDN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469844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Минимальная HTML-страница, демонстрирующая подключение Bootstrap с использованием Content Delivery Network (CDN) для быстрой загрузки файлов CSS и JavaScript.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768435" y="1102162"/>
            <a:ext cx="907018" cy="258008"/>
          </a:xfrm>
          <a:prstGeom prst="roundRect">
            <a:avLst>
              <a:gd name="adj" fmla="val 19891"/>
            </a:avLst>
          </a:prstGeom>
          <a:solidFill>
            <a:srgbClr val="F9D2D6"/>
          </a:solidFill>
          <a:ln/>
        </p:spPr>
      </p:sp>
      <p:sp>
        <p:nvSpPr>
          <p:cNvPr id="3" name="Text 1"/>
          <p:cNvSpPr/>
          <p:nvPr/>
        </p:nvSpPr>
        <p:spPr>
          <a:xfrm>
            <a:off x="1859994" y="1147882"/>
            <a:ext cx="723900" cy="166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НАСТРОЙКА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1768435" y="1403152"/>
            <a:ext cx="6833116" cy="401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Загрузка и подключение файлов Bootstrap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1768435" y="1966555"/>
            <a:ext cx="11093529" cy="208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Существует несколько способов интеграции Bootstrap в ваш проект, в зависимости от ваших потребностей и предпочтений.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768435" y="2295882"/>
            <a:ext cx="3626048" cy="4831437"/>
          </a:xfrm>
          <a:prstGeom prst="roundRect">
            <a:avLst>
              <a:gd name="adj" fmla="val 1769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928693" y="2456140"/>
            <a:ext cx="458152" cy="458153"/>
          </a:xfrm>
          <a:prstGeom prst="roundRect">
            <a:avLst>
              <a:gd name="adj" fmla="val 19956446"/>
            </a:avLst>
          </a:prstGeom>
          <a:solidFill>
            <a:srgbClr val="DA1B2E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54662" y="2582108"/>
            <a:ext cx="206097" cy="20609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928693" y="3021925"/>
            <a:ext cx="3305532" cy="502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CDN (Content Delivery Network)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1928693" y="3588901"/>
            <a:ext cx="3305532" cy="624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Самый быстрый и простой способ. Просто добавьте следующие строки в ваш HTML-код: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1928693" y="4278154"/>
            <a:ext cx="3305532" cy="863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&lt;link href="https://cdn.jsdelivr.net/npm/bootstrap@5.3.8/dist/css/bootstrap.min.css" rel="stylesheet"&gt;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1928693" y="5206127"/>
            <a:ext cx="3305532" cy="863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&lt;script src="https://cdn.jsdelivr.net/npm/bootstrap@5.3.8/dist/js/bootstrap.bundle.min.js"&gt;&lt;/script&gt;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1928693" y="6134100"/>
            <a:ext cx="3305532" cy="832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CDN обеспечивает высокую скорость загрузки, так как файлы кешируются и доставляются с ближайшего к пользователю сервера.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5502116" y="2295882"/>
            <a:ext cx="3626048" cy="4831437"/>
          </a:xfrm>
          <a:prstGeom prst="roundRect">
            <a:avLst>
              <a:gd name="adj" fmla="val 1769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662374" y="2456140"/>
            <a:ext cx="458152" cy="458153"/>
          </a:xfrm>
          <a:prstGeom prst="roundRect">
            <a:avLst>
              <a:gd name="adj" fmla="val 19956446"/>
            </a:avLst>
          </a:prstGeom>
          <a:solidFill>
            <a:srgbClr val="DA1B2E"/>
          </a:solidFill>
          <a:ln/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88343" y="2582108"/>
            <a:ext cx="206097" cy="206097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662374" y="3021925"/>
            <a:ext cx="2009656" cy="2512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Локальная Загрузка</a:t>
            </a:r>
            <a:endParaRPr lang="en-US" sz="1550" dirty="0"/>
          </a:p>
        </p:txBody>
      </p:sp>
      <p:sp>
        <p:nvSpPr>
          <p:cNvPr id="18" name="Text 14"/>
          <p:cNvSpPr/>
          <p:nvPr/>
        </p:nvSpPr>
        <p:spPr>
          <a:xfrm>
            <a:off x="5662374" y="3337679"/>
            <a:ext cx="3305532" cy="1041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Скачайте скомпилированные файлы Bootstrap с официального сайта и разместите их в папке вашего проекта. Затем подключите их аналогично CDN, но с локальными путями:</a:t>
            </a:r>
            <a:endParaRPr lang="en-US" sz="1200" dirty="0"/>
          </a:p>
        </p:txBody>
      </p:sp>
      <p:sp>
        <p:nvSpPr>
          <p:cNvPr id="19" name="Text 15"/>
          <p:cNvSpPr/>
          <p:nvPr/>
        </p:nvSpPr>
        <p:spPr>
          <a:xfrm>
            <a:off x="5662374" y="4443413"/>
            <a:ext cx="3305532" cy="431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&lt;link href="css/bootstrap.min.css" rel="stylesheet"&gt;</a:t>
            </a:r>
            <a:endParaRPr lang="en-US" sz="1200" dirty="0"/>
          </a:p>
        </p:txBody>
      </p:sp>
      <p:sp>
        <p:nvSpPr>
          <p:cNvPr id="20" name="Text 16"/>
          <p:cNvSpPr/>
          <p:nvPr/>
        </p:nvSpPr>
        <p:spPr>
          <a:xfrm>
            <a:off x="5662374" y="4939665"/>
            <a:ext cx="3305532" cy="431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&lt;script src="js/bootstrap.bundle.min.js"&gt;&lt;/script&gt;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5662374" y="5435918"/>
            <a:ext cx="3305532" cy="624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Этот метод полезен, если у вас нет доступа к интернету или вы хотите полный контроль над файлами.</a:t>
            </a:r>
            <a:endParaRPr lang="en-US" sz="1200" dirty="0"/>
          </a:p>
        </p:txBody>
      </p:sp>
      <p:sp>
        <p:nvSpPr>
          <p:cNvPr id="22" name="Shape 18"/>
          <p:cNvSpPr/>
          <p:nvPr/>
        </p:nvSpPr>
        <p:spPr>
          <a:xfrm>
            <a:off x="9235797" y="2295882"/>
            <a:ext cx="3626168" cy="4831437"/>
          </a:xfrm>
          <a:prstGeom prst="roundRect">
            <a:avLst>
              <a:gd name="adj" fmla="val 1769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9396055" y="2456140"/>
            <a:ext cx="458152" cy="458153"/>
          </a:xfrm>
          <a:prstGeom prst="roundRect">
            <a:avLst>
              <a:gd name="adj" fmla="val 19956446"/>
            </a:avLst>
          </a:prstGeom>
          <a:solidFill>
            <a:srgbClr val="DA1B2E"/>
          </a:solidFill>
          <a:ln/>
        </p:spPr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22023" y="2582108"/>
            <a:ext cx="206097" cy="206097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9396055" y="3021925"/>
            <a:ext cx="3134082" cy="2512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NPM (Node Package Manager)</a:t>
            </a:r>
            <a:endParaRPr lang="en-US" sz="1550" dirty="0"/>
          </a:p>
        </p:txBody>
      </p:sp>
      <p:sp>
        <p:nvSpPr>
          <p:cNvPr id="26" name="Text 21"/>
          <p:cNvSpPr/>
          <p:nvPr/>
        </p:nvSpPr>
        <p:spPr>
          <a:xfrm>
            <a:off x="9396055" y="3337679"/>
            <a:ext cx="3305651" cy="1264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Для проектов, использующих сборщики (Webpack, Vite, Gulp), установите Bootstrap через npm: </a:t>
            </a:r>
            <a:r>
              <a:rPr lang="en-US" sz="1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npm install bootstrap@5.3.8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Это позволяет интегрировать Bootstrap в вашу систему сборки и настраивать его с помощью Sass.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454706" y="1236821"/>
            <a:ext cx="716756" cy="276820"/>
          </a:xfrm>
          <a:prstGeom prst="roundRect">
            <a:avLst>
              <a:gd name="adj" fmla="val 19588"/>
            </a:avLst>
          </a:prstGeom>
          <a:solidFill>
            <a:srgbClr val="F9D2D6"/>
          </a:solidFill>
          <a:ln/>
        </p:spPr>
      </p:sp>
      <p:sp>
        <p:nvSpPr>
          <p:cNvPr id="3" name="Text 1"/>
          <p:cNvSpPr/>
          <p:nvPr/>
        </p:nvSpPr>
        <p:spPr>
          <a:xfrm>
            <a:off x="1551503" y="1285161"/>
            <a:ext cx="523161" cy="180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КЛАССЫ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1454706" y="1561624"/>
            <a:ext cx="10035183" cy="424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Базовые классы Bootstrap: быстрое оформление элементов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454706" y="2166461"/>
            <a:ext cx="11720989" cy="4502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предоставляет обширный набор готовых CSS-классов, которые позволяют быстро стилизовать элементы без написания собственного CSS.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1454706" y="2993946"/>
            <a:ext cx="5800368" cy="1615559"/>
          </a:xfrm>
          <a:prstGeom prst="roundRect">
            <a:avLst>
              <a:gd name="adj" fmla="val 6792"/>
            </a:avLst>
          </a:prstGeom>
          <a:solidFill>
            <a:srgbClr val="FFFFFF"/>
          </a:solidFill>
          <a:ln/>
        </p:spPr>
      </p:sp>
      <p:sp>
        <p:nvSpPr>
          <p:cNvPr id="7" name="Shape 5"/>
          <p:cNvSpPr/>
          <p:nvPr/>
        </p:nvSpPr>
        <p:spPr>
          <a:xfrm>
            <a:off x="1454706" y="2971086"/>
            <a:ext cx="5800368" cy="91440"/>
          </a:xfrm>
          <a:prstGeom prst="roundRect">
            <a:avLst>
              <a:gd name="adj" fmla="val 74123"/>
            </a:avLst>
          </a:prstGeom>
          <a:solidFill>
            <a:srgbClr val="DA1B2E"/>
          </a:solidFill>
          <a:ln/>
        </p:spPr>
      </p:sp>
      <p:sp>
        <p:nvSpPr>
          <p:cNvPr id="8" name="Shape 6"/>
          <p:cNvSpPr/>
          <p:nvPr/>
        </p:nvSpPr>
        <p:spPr>
          <a:xfrm>
            <a:off x="4112776" y="2751892"/>
            <a:ext cx="484108" cy="484108"/>
          </a:xfrm>
          <a:prstGeom prst="roundRect">
            <a:avLst>
              <a:gd name="adj" fmla="val 188883"/>
            </a:avLst>
          </a:prstGeom>
          <a:solidFill>
            <a:srgbClr val="DA1B2E"/>
          </a:solidFill>
          <a:ln/>
        </p:spPr>
      </p:sp>
      <p:sp>
        <p:nvSpPr>
          <p:cNvPr id="9" name="Text 7"/>
          <p:cNvSpPr/>
          <p:nvPr/>
        </p:nvSpPr>
        <p:spPr>
          <a:xfrm>
            <a:off x="4258032" y="2872859"/>
            <a:ext cx="193596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1638895" y="3397329"/>
            <a:ext cx="2123361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Система сеток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1638895" y="3734633"/>
            <a:ext cx="5431988" cy="683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Используйте классы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.container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.row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.col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создания адаптивных и гибких макетов. Они автоматически подстраиваются под различные размеры экранов.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7375208" y="2993946"/>
            <a:ext cx="5800487" cy="1615559"/>
          </a:xfrm>
          <a:prstGeom prst="roundRect">
            <a:avLst>
              <a:gd name="adj" fmla="val 6792"/>
            </a:avLst>
          </a:prstGeom>
          <a:solidFill>
            <a:srgbClr val="FFFFFF"/>
          </a:solidFill>
          <a:ln/>
        </p:spPr>
      </p:sp>
      <p:sp>
        <p:nvSpPr>
          <p:cNvPr id="13" name="Shape 11"/>
          <p:cNvSpPr/>
          <p:nvPr/>
        </p:nvSpPr>
        <p:spPr>
          <a:xfrm>
            <a:off x="7375208" y="2971086"/>
            <a:ext cx="5800487" cy="91440"/>
          </a:xfrm>
          <a:prstGeom prst="roundRect">
            <a:avLst>
              <a:gd name="adj" fmla="val 74123"/>
            </a:avLst>
          </a:prstGeom>
          <a:solidFill>
            <a:srgbClr val="DA1B2E"/>
          </a:solidFill>
          <a:ln/>
        </p:spPr>
      </p:sp>
      <p:sp>
        <p:nvSpPr>
          <p:cNvPr id="14" name="Shape 12"/>
          <p:cNvSpPr/>
          <p:nvPr/>
        </p:nvSpPr>
        <p:spPr>
          <a:xfrm>
            <a:off x="10033397" y="2751892"/>
            <a:ext cx="484108" cy="484108"/>
          </a:xfrm>
          <a:prstGeom prst="roundRect">
            <a:avLst>
              <a:gd name="adj" fmla="val 188883"/>
            </a:avLst>
          </a:prstGeom>
          <a:solidFill>
            <a:srgbClr val="DA1B2E"/>
          </a:solidFill>
          <a:ln/>
        </p:spPr>
      </p:sp>
      <p:sp>
        <p:nvSpPr>
          <p:cNvPr id="15" name="Text 13"/>
          <p:cNvSpPr/>
          <p:nvPr/>
        </p:nvSpPr>
        <p:spPr>
          <a:xfrm>
            <a:off x="10178653" y="2872859"/>
            <a:ext cx="193596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2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559397" y="3397329"/>
            <a:ext cx="2123361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Кнопки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7559397" y="3734633"/>
            <a:ext cx="5432108" cy="690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Класс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.btn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придает базовый стиль кнопке, а модификаторы, такие как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.btn-primary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.btn-success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.btn-danger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задают цветовую схему, соответствующую контексту (основное действие, успех, опасность).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1454706" y="4971693"/>
            <a:ext cx="5800368" cy="1382792"/>
          </a:xfrm>
          <a:prstGeom prst="roundRect">
            <a:avLst>
              <a:gd name="adj" fmla="val 7935"/>
            </a:avLst>
          </a:prstGeom>
          <a:solidFill>
            <a:srgbClr val="FFFFFF"/>
          </a:solidFill>
          <a:ln/>
        </p:spPr>
      </p:sp>
      <p:sp>
        <p:nvSpPr>
          <p:cNvPr id="19" name="Shape 17"/>
          <p:cNvSpPr/>
          <p:nvPr/>
        </p:nvSpPr>
        <p:spPr>
          <a:xfrm>
            <a:off x="1454706" y="4948833"/>
            <a:ext cx="5800368" cy="91440"/>
          </a:xfrm>
          <a:prstGeom prst="roundRect">
            <a:avLst>
              <a:gd name="adj" fmla="val 74123"/>
            </a:avLst>
          </a:prstGeom>
          <a:solidFill>
            <a:srgbClr val="DA1B2E"/>
          </a:solidFill>
          <a:ln/>
        </p:spPr>
      </p:sp>
      <p:sp>
        <p:nvSpPr>
          <p:cNvPr id="20" name="Shape 18"/>
          <p:cNvSpPr/>
          <p:nvPr/>
        </p:nvSpPr>
        <p:spPr>
          <a:xfrm>
            <a:off x="4112776" y="4729639"/>
            <a:ext cx="484108" cy="484108"/>
          </a:xfrm>
          <a:prstGeom prst="roundRect">
            <a:avLst>
              <a:gd name="adj" fmla="val 188883"/>
            </a:avLst>
          </a:prstGeom>
          <a:solidFill>
            <a:srgbClr val="DA1B2E"/>
          </a:solidFill>
          <a:ln/>
        </p:spPr>
      </p:sp>
      <p:sp>
        <p:nvSpPr>
          <p:cNvPr id="21" name="Text 19"/>
          <p:cNvSpPr/>
          <p:nvPr/>
        </p:nvSpPr>
        <p:spPr>
          <a:xfrm>
            <a:off x="4258032" y="4850606"/>
            <a:ext cx="193596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3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1638895" y="5375077"/>
            <a:ext cx="2123361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Текст и типографика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1638895" y="5712381"/>
            <a:ext cx="5431988" cy="457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Классы, такие как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.text-center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.text-muted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.fw-bold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позволяют легко выравнивать текст, изменять его цвет или начертание.</a:t>
            </a:r>
            <a:endParaRPr lang="en-US" sz="1250" dirty="0"/>
          </a:p>
        </p:txBody>
      </p:sp>
      <p:sp>
        <p:nvSpPr>
          <p:cNvPr id="24" name="Shape 22"/>
          <p:cNvSpPr/>
          <p:nvPr/>
        </p:nvSpPr>
        <p:spPr>
          <a:xfrm>
            <a:off x="7375208" y="4971693"/>
            <a:ext cx="5800487" cy="1382792"/>
          </a:xfrm>
          <a:prstGeom prst="roundRect">
            <a:avLst>
              <a:gd name="adj" fmla="val 7935"/>
            </a:avLst>
          </a:prstGeom>
          <a:solidFill>
            <a:srgbClr val="FFFFFF"/>
          </a:solidFill>
          <a:ln/>
        </p:spPr>
      </p:sp>
      <p:sp>
        <p:nvSpPr>
          <p:cNvPr id="25" name="Shape 23"/>
          <p:cNvSpPr/>
          <p:nvPr/>
        </p:nvSpPr>
        <p:spPr>
          <a:xfrm>
            <a:off x="7375208" y="4948833"/>
            <a:ext cx="5800487" cy="91440"/>
          </a:xfrm>
          <a:prstGeom prst="roundRect">
            <a:avLst>
              <a:gd name="adj" fmla="val 74123"/>
            </a:avLst>
          </a:prstGeom>
          <a:solidFill>
            <a:srgbClr val="DA1B2E"/>
          </a:solidFill>
          <a:ln/>
        </p:spPr>
      </p:sp>
      <p:sp>
        <p:nvSpPr>
          <p:cNvPr id="26" name="Shape 24"/>
          <p:cNvSpPr/>
          <p:nvPr/>
        </p:nvSpPr>
        <p:spPr>
          <a:xfrm>
            <a:off x="10033397" y="4729639"/>
            <a:ext cx="484108" cy="484108"/>
          </a:xfrm>
          <a:prstGeom prst="roundRect">
            <a:avLst>
              <a:gd name="adj" fmla="val 188883"/>
            </a:avLst>
          </a:prstGeom>
          <a:solidFill>
            <a:srgbClr val="DA1B2E"/>
          </a:solidFill>
          <a:ln/>
        </p:spPr>
      </p:sp>
      <p:sp>
        <p:nvSpPr>
          <p:cNvPr id="27" name="Text 25"/>
          <p:cNvSpPr/>
          <p:nvPr/>
        </p:nvSpPr>
        <p:spPr>
          <a:xfrm>
            <a:off x="10178653" y="4850606"/>
            <a:ext cx="193596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4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7559397" y="5375077"/>
            <a:ext cx="2123361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Изображения</a:t>
            </a:r>
            <a:endParaRPr lang="en-US" sz="1650" dirty="0"/>
          </a:p>
        </p:txBody>
      </p:sp>
      <p:sp>
        <p:nvSpPr>
          <p:cNvPr id="29" name="Text 27"/>
          <p:cNvSpPr/>
          <p:nvPr/>
        </p:nvSpPr>
        <p:spPr>
          <a:xfrm>
            <a:off x="7559397" y="5712381"/>
            <a:ext cx="5432108" cy="457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.img-fluid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делает изображения адаптивными, обеспечивая их корректное отображение на любых устройствах.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1696760" y="6624757"/>
            <a:ext cx="11478935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DA1B2E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Пример: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Кнопка с классом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.btn btn-success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приобретает зеленый цвет и стиль, указывающий на успешное действие.</a:t>
            </a:r>
            <a:endParaRPr lang="en-US" sz="1250" dirty="0"/>
          </a:p>
        </p:txBody>
      </p:sp>
      <p:sp>
        <p:nvSpPr>
          <p:cNvPr id="31" name="Shape 29"/>
          <p:cNvSpPr/>
          <p:nvPr/>
        </p:nvSpPr>
        <p:spPr>
          <a:xfrm>
            <a:off x="1454706" y="6489621"/>
            <a:ext cx="22860" cy="503039"/>
          </a:xfrm>
          <a:prstGeom prst="rect">
            <a:avLst/>
          </a:prstGeom>
          <a:solidFill>
            <a:srgbClr val="DA1B2E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97931" y="1330643"/>
            <a:ext cx="588645" cy="216337"/>
          </a:xfrm>
          <a:prstGeom prst="roundRect">
            <a:avLst>
              <a:gd name="adj" fmla="val 20602"/>
            </a:avLst>
          </a:prstGeom>
          <a:solidFill>
            <a:srgbClr val="F9D2D6"/>
          </a:solidFill>
          <a:ln/>
        </p:spPr>
      </p:sp>
      <p:sp>
        <p:nvSpPr>
          <p:cNvPr id="3" name="Text 1"/>
          <p:cNvSpPr/>
          <p:nvPr/>
        </p:nvSpPr>
        <p:spPr>
          <a:xfrm>
            <a:off x="2577465" y="1370409"/>
            <a:ext cx="429578" cy="136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8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КЛАССЫ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2497931" y="1579364"/>
            <a:ext cx="6867287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Контекстные классы Bootstrap: цвета и состояния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2497931" y="2050256"/>
            <a:ext cx="9634537" cy="341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Помимо базовых стилей, Bootstrap предлагает классы для придания элементам контекстуального значения, используя стандартизированную цветовую палитру и состояния.</a:t>
            </a:r>
            <a:endParaRPr lang="en-US" sz="1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31" y="2637234"/>
            <a:ext cx="6149102" cy="348448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78265" y="2564725"/>
            <a:ext cx="1745337" cy="218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Контекстные цвета: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8978265" y="2864048"/>
            <a:ext cx="3161705" cy="2275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.text-primary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/ </a:t>
            </a: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.bg-primary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Основной цвет, часто синий.</a:t>
            </a:r>
            <a:endParaRPr lang="en-US" sz="1000" dirty="0"/>
          </a:p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.text-success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/ </a:t>
            </a: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.bg-success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Цвет успеха, обычно зеленый.</a:t>
            </a:r>
            <a:endParaRPr lang="en-US" sz="1000" dirty="0"/>
          </a:p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.text-danger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/ </a:t>
            </a: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.bg-danger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Цвет опасности/ошибки, красный.</a:t>
            </a:r>
            <a:endParaRPr lang="en-US" sz="1000" dirty="0"/>
          </a:p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.text-warning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/ </a:t>
            </a: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.bg-warning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Цвет предупреждения, желтый.</a:t>
            </a:r>
            <a:endParaRPr lang="en-US" sz="1000" dirty="0"/>
          </a:p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.text-info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/ </a:t>
            </a: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.bg-info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Цвет информации, светло-голубой.</a:t>
            </a:r>
            <a:endParaRPr lang="en-US" sz="1000" dirty="0"/>
          </a:p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.text-light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/ </a:t>
            </a: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.bg-light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Светлый цвет.</a:t>
            </a:r>
            <a:endParaRPr lang="en-US" sz="1000" dirty="0"/>
          </a:p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.text-dark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/ </a:t>
            </a: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.bg-dark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Темный цвет.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8978265" y="5220295"/>
            <a:ext cx="1745337" cy="218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Классы состояний: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8978265" y="5519618"/>
            <a:ext cx="3161705" cy="72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.active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Для активных или выбранных элементов (например, в навигации).</a:t>
            </a:r>
            <a:endParaRPr lang="en-US" sz="1000" dirty="0"/>
          </a:p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.disabled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Для неактивных или недоступных элементов (например, кнопки).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2696885" y="6458069"/>
            <a:ext cx="9435584" cy="349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00" dirty="0">
                <a:solidFill>
                  <a:srgbClr val="DA1B2E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Применение: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Использование </a:t>
            </a: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.text-danger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сообщения об ошибке или </a:t>
            </a:r>
            <a:r>
              <a:rPr lang="en-US" sz="10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.bg-warning</a:t>
            </a:r>
            <a:r>
              <a:rPr lang="en-US" sz="10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фона с предупреждением мгновенно передает смысл пользователю.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2497931" y="6366748"/>
            <a:ext cx="15240" cy="532209"/>
          </a:xfrm>
          <a:prstGeom prst="rect">
            <a:avLst/>
          </a:prstGeom>
          <a:solidFill>
            <a:srgbClr val="DA1B2E"/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68899" y="1105972"/>
            <a:ext cx="1084183" cy="263962"/>
          </a:xfrm>
          <a:prstGeom prst="roundRect">
            <a:avLst>
              <a:gd name="adj" fmla="val 19791"/>
            </a:avLst>
          </a:prstGeom>
          <a:solidFill>
            <a:srgbClr val="F9D2D6"/>
          </a:solidFill>
          <a:ln/>
        </p:spPr>
      </p:sp>
      <p:sp>
        <p:nvSpPr>
          <p:cNvPr id="3" name="Text 1"/>
          <p:cNvSpPr/>
          <p:nvPr/>
        </p:nvSpPr>
        <p:spPr>
          <a:xfrm>
            <a:off x="1762125" y="1152525"/>
            <a:ext cx="897731" cy="170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КОМПОНЕНТЫ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1668899" y="1414463"/>
            <a:ext cx="7221855" cy="409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Добавление таблицы в документ с Bootstrap</a:t>
            </a:r>
            <a:endParaRPr lang="en-US" sz="2550" dirty="0"/>
          </a:p>
        </p:txBody>
      </p:sp>
      <p:sp>
        <p:nvSpPr>
          <p:cNvPr id="5" name="Text 3"/>
          <p:cNvSpPr/>
          <p:nvPr/>
        </p:nvSpPr>
        <p:spPr>
          <a:xfrm>
            <a:off x="1668899" y="1990844"/>
            <a:ext cx="11292602" cy="434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 делает стилизацию таблиц простой и единообразной. Просто добавьте несколько классов к вашему HTML-тегу </a:t>
            </a:r>
            <a:r>
              <a:rPr lang="en-US" sz="1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&lt;table&gt;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чтобы мгновенно придать ей профессиональный вид.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668899" y="2676644"/>
            <a:ext cx="7207329" cy="1465898"/>
          </a:xfrm>
          <a:prstGeom prst="roundRect">
            <a:avLst>
              <a:gd name="adj" fmla="val 445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676519" y="2684264"/>
            <a:ext cx="7191256" cy="3626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832967" y="2758797"/>
            <a:ext cx="208216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#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33505" y="2758797"/>
            <a:ext cx="207835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Имя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630233" y="2758797"/>
            <a:ext cx="208216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Фамилия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1676519" y="3046928"/>
            <a:ext cx="7191256" cy="3626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832967" y="3121462"/>
            <a:ext cx="208216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1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33505" y="3121462"/>
            <a:ext cx="207835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Иван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630233" y="3121462"/>
            <a:ext cx="208216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Петров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1676519" y="3409593"/>
            <a:ext cx="7191256" cy="3626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1832967" y="3484126"/>
            <a:ext cx="208216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2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33505" y="3484126"/>
            <a:ext cx="207835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Мария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630233" y="3484126"/>
            <a:ext cx="208216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Сидорова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1676519" y="3772257"/>
            <a:ext cx="7191256" cy="3626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1832967" y="3846790"/>
            <a:ext cx="208216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3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33505" y="3846790"/>
            <a:ext cx="207835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Алексей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630233" y="3846790"/>
            <a:ext cx="2082165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Козлов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9151144" y="2551152"/>
            <a:ext cx="3929896" cy="3974663"/>
          </a:xfrm>
          <a:prstGeom prst="roundRect">
            <a:avLst>
              <a:gd name="adj" fmla="val 2849"/>
            </a:avLst>
          </a:prstGeom>
          <a:solidFill>
            <a:srgbClr val="FFF6F7"/>
          </a:solidFill>
          <a:ln/>
        </p:spPr>
      </p:sp>
      <p:sp>
        <p:nvSpPr>
          <p:cNvPr id="24" name="Text 22"/>
          <p:cNvSpPr/>
          <p:nvPr/>
        </p:nvSpPr>
        <p:spPr>
          <a:xfrm>
            <a:off x="9306520" y="2662714"/>
            <a:ext cx="2045732" cy="255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Базовый стиль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306520" y="3029902"/>
            <a:ext cx="3619143" cy="434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Класс </a:t>
            </a:r>
            <a:r>
              <a:rPr lang="en-US" sz="1200" dirty="0">
                <a:solidFill>
                  <a:srgbClr val="3B3535"/>
                </a:solidFill>
                <a:highlight>
                  <a:srgbClr val="F2E9EA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придает таблице базовый стиль: легкие границы и отступы.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9306520" y="3576280"/>
            <a:ext cx="2045732" cy="255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Расширенные стили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306520" y="3943469"/>
            <a:ext cx="3619143" cy="2543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200" dirty="0">
                <a:solidFill>
                  <a:srgbClr val="3B3535"/>
                </a:solidFill>
                <a:highlight>
                  <a:srgbClr val="F2E9EA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.table-striped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Добавляет чередующиеся полосы для строк.</a:t>
            </a:r>
            <a:endParaRPr lang="en-US" sz="1200" dirty="0"/>
          </a:p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200" dirty="0">
                <a:solidFill>
                  <a:srgbClr val="3B3535"/>
                </a:solidFill>
                <a:highlight>
                  <a:srgbClr val="F2E9EA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.table-bordered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Добавляет границы вокруг всех ячеек и таблицы.</a:t>
            </a:r>
            <a:endParaRPr lang="en-US" sz="1200" dirty="0"/>
          </a:p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200" dirty="0">
                <a:solidFill>
                  <a:srgbClr val="3B3535"/>
                </a:solidFill>
                <a:highlight>
                  <a:srgbClr val="F2E9EA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.table-hover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Подсвечивает строку при наведении курсора.</a:t>
            </a:r>
            <a:endParaRPr lang="en-US" sz="1200" dirty="0"/>
          </a:p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200" dirty="0">
                <a:solidFill>
                  <a:srgbClr val="3B3535"/>
                </a:solidFill>
                <a:highlight>
                  <a:srgbClr val="F2E9EA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.table-dark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Инвертирует цвета, делая таблицу темной.</a:t>
            </a:r>
            <a:endParaRPr lang="en-US" sz="1200" dirty="0"/>
          </a:p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200" dirty="0">
                <a:solidFill>
                  <a:srgbClr val="3B3535"/>
                </a:solidFill>
                <a:highlight>
                  <a:srgbClr val="F2E9EA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.table-responsive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Делает таблицу горизонтально-прокручиваемой на маленьких экранах.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1902023" y="6776799"/>
            <a:ext cx="11059478" cy="221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DA1B2E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Пример: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&lt;table class="table table-striped table-hover"&gt;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создаст таблицу с полосатыми строками и эффектом наведения.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1668899" y="6651307"/>
            <a:ext cx="22860" cy="472202"/>
          </a:xfrm>
          <a:prstGeom prst="rect">
            <a:avLst/>
          </a:prstGeom>
          <a:solidFill>
            <a:srgbClr val="DA1B2E"/>
          </a:solidFill>
          <a:ln/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937153" y="1521023"/>
            <a:ext cx="1053822" cy="192167"/>
          </a:xfrm>
          <a:prstGeom prst="roundRect">
            <a:avLst>
              <a:gd name="adj" fmla="val 21079"/>
            </a:avLst>
          </a:prstGeom>
          <a:solidFill>
            <a:srgbClr val="F9D2D6"/>
          </a:solidFill>
          <a:ln/>
        </p:spPr>
      </p:sp>
      <p:sp>
        <p:nvSpPr>
          <p:cNvPr id="3" name="Text 1"/>
          <p:cNvSpPr/>
          <p:nvPr/>
        </p:nvSpPr>
        <p:spPr>
          <a:xfrm>
            <a:off x="3009424" y="1557099"/>
            <a:ext cx="909280" cy="120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ВЗАИМОДЕЙСТВИЕ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2937153" y="1739979"/>
            <a:ext cx="4983956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Обзор CSS и CSS-свойств в HTML-коде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2937153" y="2157889"/>
            <a:ext cx="8755975" cy="150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Понимание взаимодействия CSS с HTML-кодом — ключ к эффективной веб-разработке.</a:t>
            </a:r>
            <a:endParaRPr lang="en-US" sz="9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53" y="2624257"/>
            <a:ext cx="5588437" cy="316670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827294" y="2450425"/>
            <a:ext cx="1586151" cy="198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CSS-свойства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8827294" y="2715697"/>
            <a:ext cx="2873335" cy="923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Это параметры, которые определяют внешний вид элемента: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color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(цвет текста),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background-color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(цвет фона),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margin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(внешние отступы),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padding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(внутренние отступы),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font-size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(размер шрифта) и многие другие. Каждое свойство имеет набор возможных значений.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8827294" y="3706416"/>
            <a:ext cx="1586151" cy="198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Виды стилей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8827294" y="3971687"/>
            <a:ext cx="2873335" cy="20368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150"/>
              </a:lnSpc>
              <a:buSzPct val="100000"/>
              <a:buChar char="•"/>
            </a:pPr>
            <a:r>
              <a:rPr lang="en-US" sz="9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Встроенные стили: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Применяются непосредственно к HTML-тегу с помощью атрибута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style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(например,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&lt;p style="color: red;"&gt;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). Имеют самый высокий приоритет.</a:t>
            </a:r>
            <a:endParaRPr lang="en-US" sz="900" dirty="0"/>
          </a:p>
          <a:p>
            <a:pPr marL="342900" indent="-342900" algn="l">
              <a:lnSpc>
                <a:spcPts val="1150"/>
              </a:lnSpc>
              <a:buSzPct val="100000"/>
              <a:buChar char="•"/>
            </a:pPr>
            <a:r>
              <a:rPr lang="en-US" sz="9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Внутренние стили: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Определяются в теге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&lt;style&gt;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внутри секции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&lt;head&gt;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HTML-документа.</a:t>
            </a:r>
            <a:endParaRPr lang="en-US" sz="900" dirty="0"/>
          </a:p>
          <a:p>
            <a:pPr marL="342900" indent="-342900" algn="l">
              <a:lnSpc>
                <a:spcPts val="1150"/>
              </a:lnSpc>
              <a:buSzPct val="100000"/>
              <a:buChar char="•"/>
            </a:pPr>
            <a:r>
              <a:rPr lang="en-US" sz="9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Внешние CSS-файлы: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Наиболее распространенный и рекомендуемый способ. Стили хранятся в отдельном файле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.css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подключаются к HTML с помощью тега </a:t>
            </a:r>
            <a:r>
              <a:rPr lang="en-US" sz="9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&lt;link&gt;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Это обеспечивает чистоту кода и легкость поддержки.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3117890" y="6182677"/>
            <a:ext cx="8575238" cy="450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00" dirty="0">
                <a:solidFill>
                  <a:srgbClr val="DA1B2E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Bootstrap</a:t>
            </a:r>
            <a:r>
              <a:rPr lang="en-US" sz="9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эффективно переопределяет базовые стили браузера, предоставляя единый, современный и адаптивный дизайн по умолчанию. Он избавляет разработчиков от необходимости писать CSS с нуля, упрощая и ускоряя процесс создания красивых и функциональных интерфейсов.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2937153" y="6107311"/>
            <a:ext cx="15240" cy="601147"/>
          </a:xfrm>
          <a:prstGeom prst="rect">
            <a:avLst/>
          </a:prstGeom>
          <a:solidFill>
            <a:srgbClr val="DA1B2E"/>
          </a:solidFill>
          <a:ln/>
        </p:spPr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1238</Words>
  <Application>Microsoft Office PowerPoint</Application>
  <PresentationFormat>Произвольный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Sora Semi Bold</vt:lpstr>
      <vt:lpstr>Constantia</vt:lpstr>
      <vt:lpstr>Sora Light</vt:lpstr>
      <vt:lpstr>Consolas</vt:lpstr>
      <vt:lpstr>Calibri</vt:lpstr>
      <vt:lpstr>Wingdings 2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Dinara Sandibek</dc:creator>
  <cp:lastModifiedBy>Dinara Sandibek</cp:lastModifiedBy>
  <cp:revision>2</cp:revision>
  <dcterms:created xsi:type="dcterms:W3CDTF">2026-02-13T03:19:27Z</dcterms:created>
  <dcterms:modified xsi:type="dcterms:W3CDTF">2026-02-13T03:21:52Z</dcterms:modified>
</cp:coreProperties>
</file>